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07157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ОРГАНИЗАЦИОННАЯ    РАБОТА 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В   ПРОФСОЮЗНОЙ   ОРГАНИЗАЦИИ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85778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sz="3000" dirty="0" smtClean="0"/>
              <a:t>Планирование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Проведение заседаний профкома, собраний, конференций. Мероприятия.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Делопроизводство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Учет членов профсоюза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Награждение профсоюзного актива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Организация профсоюзной статистики (отчетность)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Информационная работа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8572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Проведение заседаний профкома, </a:t>
            </a:r>
            <a:r>
              <a:rPr lang="ru-RU" sz="3200" dirty="0" err="1" smtClean="0">
                <a:solidFill>
                  <a:srgbClr val="FFC000"/>
                </a:solidFill>
              </a:rPr>
              <a:t>собраний,конференций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7772400" cy="500066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Четкое определение даты, места проведения мероприятия</a:t>
            </a:r>
          </a:p>
          <a:p>
            <a:pPr marL="457200" indent="-457200">
              <a:buAutoNum type="arabicPeriod"/>
            </a:pPr>
            <a:r>
              <a:rPr lang="ru-RU" dirty="0" smtClean="0"/>
              <a:t>Информирование членов профсоюза (объявление вывешивается не менее, чем за 2 недели до проведения мероприятия)</a:t>
            </a:r>
          </a:p>
          <a:p>
            <a:pPr marL="457200" indent="-457200">
              <a:buAutoNum type="arabicPeriod"/>
            </a:pPr>
            <a:r>
              <a:rPr lang="ru-RU" dirty="0" smtClean="0"/>
              <a:t> Подготовка  к регистрации участников</a:t>
            </a:r>
          </a:p>
          <a:p>
            <a:pPr marL="457200" indent="-457200">
              <a:buAutoNum type="arabicPeriod"/>
            </a:pPr>
            <a:r>
              <a:rPr lang="ru-RU" dirty="0" smtClean="0"/>
              <a:t> Подготовка докладчика и выступающих</a:t>
            </a:r>
          </a:p>
          <a:p>
            <a:pPr marL="457200" indent="-457200">
              <a:buAutoNum type="arabicPeriod"/>
            </a:pPr>
            <a:r>
              <a:rPr lang="ru-RU" dirty="0" smtClean="0"/>
              <a:t> Подготовка раздаточного материала, порядка ведения.</a:t>
            </a:r>
          </a:p>
          <a:p>
            <a:pPr marL="457200" indent="-457200">
              <a:buAutoNum type="arabicPeriod"/>
            </a:pPr>
            <a:r>
              <a:rPr lang="ru-RU" dirty="0" smtClean="0"/>
              <a:t> Подготовка проектов постановлений, решений</a:t>
            </a:r>
          </a:p>
          <a:p>
            <a:pPr marL="457200" indent="-457200">
              <a:buAutoNum type="arabicPeriod"/>
            </a:pPr>
            <a:r>
              <a:rPr lang="ru-RU" dirty="0" smtClean="0"/>
              <a:t> Подготовка помещения, канцтоваров и проч.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 algn="ctr"/>
            <a:r>
              <a:rPr lang="ru-RU" dirty="0" smtClean="0">
                <a:solidFill>
                  <a:srgbClr val="FFC000"/>
                </a:solidFill>
              </a:rPr>
              <a:t>Уровень подготовки собрания свидетельствует об уровне культуры, организованности и ответственности организаторов!!!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85725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Планирование    работы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8327928" cy="500066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Перспективный план – программа, стратегия, в которой определяются  очередные задачи, методы, формы  работы профсоюзного комитета. Составляется на длительный период времени (год, весь срок полномочий профкома). </a:t>
            </a:r>
          </a:p>
          <a:p>
            <a:pPr marL="457200" indent="-457200"/>
            <a:endParaRPr lang="ru-RU" i="1" dirty="0" smtClean="0"/>
          </a:p>
          <a:p>
            <a:pPr marL="457200" indent="-457200"/>
            <a:r>
              <a:rPr lang="ru-RU" i="1" dirty="0" smtClean="0"/>
              <a:t>Например, проведение профсоюзного собрания, конференции.</a:t>
            </a:r>
          </a:p>
          <a:p>
            <a:pPr marL="457200" indent="-457200"/>
            <a:endParaRPr lang="ru-RU" i="1" dirty="0" smtClean="0"/>
          </a:p>
          <a:p>
            <a:pPr marL="457200" indent="-457200">
              <a:buAutoNum type="arabicPeriod" startAt="2"/>
            </a:pPr>
            <a:r>
              <a:rPr lang="ru-RU" dirty="0" smtClean="0"/>
              <a:t>Текущий план – составляется на основе перспективного плана. В нем конкретизируются объем и характер мероприятий на более короткий срок (месяц, квартал, неделя). </a:t>
            </a:r>
          </a:p>
          <a:p>
            <a:pPr marL="457200" indent="-457200">
              <a:buAutoNum type="arabicPeriod" startAt="2"/>
            </a:pPr>
            <a:endParaRPr lang="ru-RU" dirty="0" smtClean="0"/>
          </a:p>
          <a:p>
            <a:pPr marL="457200" indent="-457200"/>
            <a:r>
              <a:rPr lang="ru-RU" i="1" dirty="0" smtClean="0"/>
              <a:t>Например, проведение заседания профкома, конкурс, выставку.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785794"/>
          </a:xfrm>
        </p:spPr>
        <p:txBody>
          <a:bodyPr/>
          <a:lstStyle/>
          <a:p>
            <a:r>
              <a:rPr lang="ru-RU" sz="4400" dirty="0" smtClean="0">
                <a:solidFill>
                  <a:srgbClr val="FFC000"/>
                </a:solidFill>
              </a:rPr>
              <a:t>ПРОВЕДЕНИЕ    МЕРОПРИЯТИЙ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8572560" cy="500066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200" dirty="0" smtClean="0"/>
              <a:t>Традиционные профсоюзные массовые акции </a:t>
            </a:r>
            <a:r>
              <a:rPr lang="ru-RU" sz="2000" dirty="0" smtClean="0"/>
              <a:t>( Первомайское шествие, 7 октября- День коллективных действий , 9 мая)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Выставки фоторабот, рисунков, творчества членов профсоюза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Спортивные мероприятия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Однодневный отдых членов профсоюза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Поездки, слеты, конкурсы, смотры и прочие.</a:t>
            </a:r>
          </a:p>
          <a:p>
            <a:pPr marL="457200" indent="-457200">
              <a:buAutoNum type="arabicPeriod"/>
            </a:pPr>
            <a:endParaRPr lang="ru-RU" sz="3200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001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ДЕЛОПРОИЗВОДСТВО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71546"/>
            <a:ext cx="8786874" cy="55721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В силу  своего статуса ответственность за состояние, ведение и  сохранность документов профсоюзной организации ответственность несет ПРЕДСЕДАТЕЛЬ!</a:t>
            </a:r>
          </a:p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ДОКУМЕНТЫ:</a:t>
            </a:r>
          </a:p>
          <a:p>
            <a:pPr>
              <a:buFontTx/>
              <a:buChar char="-"/>
            </a:pPr>
            <a:r>
              <a:rPr lang="ru-RU" u="sng" dirty="0" smtClean="0"/>
              <a:t> </a:t>
            </a:r>
            <a:r>
              <a:rPr lang="ru-RU" u="sng" dirty="0" smtClean="0">
                <a:solidFill>
                  <a:srgbClr val="FFFF00"/>
                </a:solidFill>
              </a:rPr>
              <a:t>организационно-распорядительные</a:t>
            </a:r>
            <a:r>
              <a:rPr lang="ru-RU" u="sng" dirty="0" smtClean="0"/>
              <a:t> </a:t>
            </a:r>
            <a:r>
              <a:rPr lang="ru-RU" dirty="0" smtClean="0"/>
              <a:t>(положение о первичной организации профсоюза, протоколы профсоюзных собраний, протоколы заседаний профкома, инструкции и другие)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u="sng" dirty="0" smtClean="0">
                <a:solidFill>
                  <a:srgbClr val="FFFF00"/>
                </a:solidFill>
              </a:rPr>
              <a:t>информационно-справочные</a:t>
            </a:r>
            <a:r>
              <a:rPr lang="ru-RU" dirty="0" smtClean="0"/>
              <a:t> – справки, докладные записки, акты, письма, заявления, обращения</a:t>
            </a:r>
          </a:p>
          <a:p>
            <a:pPr>
              <a:buFontTx/>
              <a:buChar char="-"/>
            </a:pPr>
            <a:r>
              <a:rPr lang="ru-RU" u="sng" dirty="0" smtClean="0">
                <a:solidFill>
                  <a:srgbClr val="FFFF00"/>
                </a:solidFill>
              </a:rPr>
              <a:t>По учету и отчетности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– отчеты, финансовые документы, статистические отчеты</a:t>
            </a:r>
          </a:p>
          <a:p>
            <a:pPr>
              <a:buFontTx/>
              <a:buChar char="-"/>
            </a:pPr>
            <a:r>
              <a:rPr lang="ru-RU" u="sng" dirty="0" smtClean="0">
                <a:solidFill>
                  <a:srgbClr val="FFFF00"/>
                </a:solidFill>
              </a:rPr>
              <a:t>По личному составу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– заявления о приеме в профсоюз, копии заявлений о перечислении профсоюзных взносов, акты уничтожения профсоюзных документов, профсоюзных билетов вышедших из состава профсоюза .</a:t>
            </a:r>
          </a:p>
          <a:p>
            <a:pPr algn="ctr"/>
            <a:r>
              <a:rPr lang="ru-RU" sz="1700" i="1" dirty="0" smtClean="0">
                <a:solidFill>
                  <a:srgbClr val="FFC000"/>
                </a:solidFill>
              </a:rPr>
              <a:t>Примерный перечень документов, необходимых для работы имеется в раздаточном материале</a:t>
            </a:r>
            <a:endParaRPr lang="ru-RU" sz="17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772400" cy="8572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ОБРАЗЕЦ НАПИСАНИЯ ЗАЯВЛЕНИЙ О ВСТУПЛЕНИИ В ПРОФСОЮЗ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429684" cy="5429288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8000" dirty="0" smtClean="0"/>
              <a:t>         В первичную профсоюзную организацию </a:t>
            </a:r>
          </a:p>
          <a:p>
            <a:pPr algn="r"/>
            <a:r>
              <a:rPr lang="ru-RU" sz="8000" dirty="0" smtClean="0"/>
              <a:t>____________________________________ </a:t>
            </a:r>
          </a:p>
          <a:p>
            <a:pPr algn="r"/>
            <a:r>
              <a:rPr lang="ru-RU" sz="8000" dirty="0" smtClean="0"/>
              <a:t>от __________________________________</a:t>
            </a:r>
          </a:p>
          <a:p>
            <a:pPr algn="r"/>
            <a:r>
              <a:rPr lang="ru-RU" sz="8000" i="1" dirty="0" smtClean="0"/>
              <a:t>фамилия, имя, отчество</a:t>
            </a:r>
            <a:endParaRPr lang="ru-RU" sz="8000" dirty="0" smtClean="0"/>
          </a:p>
          <a:p>
            <a:pPr algn="r"/>
            <a:r>
              <a:rPr lang="ru-RU" sz="8000" dirty="0" smtClean="0"/>
              <a:t>_______________________________</a:t>
            </a:r>
          </a:p>
          <a:p>
            <a:pPr algn="r"/>
            <a:r>
              <a:rPr lang="ru-RU" sz="8000" i="1" dirty="0" smtClean="0"/>
              <a:t>должность</a:t>
            </a:r>
            <a:endParaRPr lang="ru-RU" sz="8000" dirty="0" smtClean="0"/>
          </a:p>
          <a:p>
            <a:endParaRPr lang="ru-RU" sz="8000" dirty="0" smtClean="0"/>
          </a:p>
          <a:p>
            <a:pPr algn="ctr"/>
            <a:r>
              <a:rPr lang="ru-RU" sz="8000" dirty="0" smtClean="0"/>
              <a:t>ЗАЯВЛЕНИЕ</a:t>
            </a:r>
          </a:p>
          <a:p>
            <a:r>
              <a:rPr lang="ru-RU" sz="8000" dirty="0" smtClean="0"/>
              <a:t>     Прошу принять меня в члены профсоюза   _______________(название отраслевого профсоюза) и поставить на учет в первичную профсоюзную организацию _______________________________________.</a:t>
            </a:r>
          </a:p>
          <a:p>
            <a:r>
              <a:rPr lang="ru-RU" sz="8000" dirty="0" smtClean="0"/>
              <a:t>Устав Профсоюза признаю и обязуюсь выполнять.</a:t>
            </a:r>
          </a:p>
          <a:p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i="1" dirty="0" smtClean="0"/>
              <a:t>Дата                                                                                                            Подпись</a:t>
            </a:r>
            <a:endParaRPr lang="ru-RU" sz="80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92869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Образец написания заявления о перечислении профсоюзных взносов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8327928" cy="5000660"/>
          </a:xfrm>
        </p:spPr>
        <p:txBody>
          <a:bodyPr>
            <a:normAutofit fontScale="32500" lnSpcReduction="20000"/>
          </a:bodyPr>
          <a:lstStyle/>
          <a:p>
            <a:pPr algn="r"/>
            <a:r>
              <a:rPr lang="ru-RU" sz="7400" dirty="0" smtClean="0"/>
              <a:t>Руководителю (директору</a:t>
            </a:r>
            <a:r>
              <a:rPr lang="ru-RU" sz="5100" dirty="0" smtClean="0"/>
              <a:t>)</a:t>
            </a:r>
          </a:p>
          <a:p>
            <a:pPr algn="r"/>
            <a:r>
              <a:rPr lang="ru-RU" sz="5100" dirty="0" smtClean="0"/>
              <a:t>_________________________________</a:t>
            </a:r>
          </a:p>
          <a:p>
            <a:pPr algn="r"/>
            <a:r>
              <a:rPr lang="ru-RU" sz="5100" dirty="0" smtClean="0"/>
              <a:t>от _______________________________</a:t>
            </a:r>
          </a:p>
          <a:p>
            <a:pPr algn="r"/>
            <a:r>
              <a:rPr lang="ru-RU" sz="5100" i="1" dirty="0" smtClean="0"/>
              <a:t>фамилия, имя, отчество</a:t>
            </a:r>
            <a:endParaRPr lang="ru-RU" sz="5100" dirty="0" smtClean="0"/>
          </a:p>
          <a:p>
            <a:pPr algn="r"/>
            <a:r>
              <a:rPr lang="ru-RU" sz="5100" dirty="0" smtClean="0"/>
              <a:t>_______________________________</a:t>
            </a:r>
          </a:p>
          <a:p>
            <a:pPr algn="r"/>
            <a:r>
              <a:rPr lang="ru-RU" sz="5100" i="1" dirty="0" smtClean="0"/>
              <a:t>должность</a:t>
            </a:r>
            <a:endParaRPr lang="ru-RU" sz="5100" dirty="0" smtClean="0"/>
          </a:p>
          <a:p>
            <a:r>
              <a:rPr lang="ru-RU" sz="5100" dirty="0" smtClean="0"/>
              <a:t/>
            </a:r>
            <a:br>
              <a:rPr lang="ru-RU" sz="5100" dirty="0" smtClean="0"/>
            </a:br>
            <a:endParaRPr lang="ru-RU" sz="5100" dirty="0" smtClean="0"/>
          </a:p>
          <a:p>
            <a:pPr algn="ctr"/>
            <a:r>
              <a:rPr lang="ru-RU" sz="5100" dirty="0" smtClean="0"/>
              <a:t>ЗАЯВЛЕНИЕ</a:t>
            </a:r>
          </a:p>
          <a:p>
            <a:pPr algn="ctr"/>
            <a:endParaRPr lang="ru-RU" sz="5100" dirty="0" smtClean="0"/>
          </a:p>
          <a:p>
            <a:pPr algn="just"/>
            <a:r>
              <a:rPr lang="ru-RU" sz="5100" dirty="0" smtClean="0"/>
              <a:t>     </a:t>
            </a:r>
            <a:r>
              <a:rPr lang="ru-RU" sz="7400" dirty="0" smtClean="0"/>
              <a:t>Прошу ежемесячно удерживать из моей заработной платы членские профсоюзные взносы в размере 1% и перечислять их на расчетный счет </a:t>
            </a:r>
            <a:r>
              <a:rPr lang="ru-RU" sz="5100" dirty="0" smtClean="0"/>
              <a:t>________________________________________________________________________________________________________________________________________________________</a:t>
            </a:r>
            <a:br>
              <a:rPr lang="ru-RU" sz="5100" dirty="0" smtClean="0"/>
            </a:br>
            <a:endParaRPr lang="ru-RU" sz="51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4300" i="1" dirty="0" smtClean="0"/>
              <a:t>Дата:                                                                                                                                                       Подпись</a:t>
            </a:r>
            <a:endParaRPr lang="ru-RU" sz="4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78579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УЧЕТ  ЧЛЕНОВ  ПРОФСОЮЗА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00108"/>
            <a:ext cx="8185052" cy="55721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Учетная карточка члена профсоюза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Членский билет №____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Фамилия_____________________________________________________________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Имя_________________________________________________________________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Отчество_____________________________________________________________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Дата рождения________________________________________________________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Должность____________________________________________________________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Образование__________________________________________________________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Дата вступления в </a:t>
            </a:r>
            <a:r>
              <a:rPr lang="ru-RU" sz="1800" dirty="0" err="1" smtClean="0">
                <a:solidFill>
                  <a:srgbClr val="FFFF00"/>
                </a:solidFill>
              </a:rPr>
              <a:t>профсоюз____________________________________________</a:t>
            </a:r>
            <a:endParaRPr lang="ru-RU" sz="1800" dirty="0" smtClean="0">
              <a:solidFill>
                <a:srgbClr val="FFFF00"/>
              </a:solidFill>
            </a:endParaRP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Адрес_________________________________________________________________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</a:rPr>
              <a:t>Тел.__________________________________________________________________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Дата                                                                              Подпись члена профсоюза</a:t>
            </a:r>
          </a:p>
          <a:p>
            <a:endParaRPr lang="ru-RU" sz="1800" dirty="0" smtClean="0">
              <a:solidFill>
                <a:srgbClr val="FFFF00"/>
              </a:solidFill>
            </a:endParaRPr>
          </a:p>
          <a:p>
            <a:pPr algn="r"/>
            <a:r>
              <a:rPr lang="ru-RU" sz="1800" dirty="0" smtClean="0">
                <a:solidFill>
                  <a:srgbClr val="FFFF00"/>
                </a:solidFill>
              </a:rPr>
              <a:t>Подпись председателя профкома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НАГРАЖДЕНИЕ  ПРОФСОЮЗНОГО  АКТИВА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00108"/>
            <a:ext cx="8470804" cy="52864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Необходимо отслеживать работу профсоюзного актива и представлять к награждению наиболее  активных членов профсоюза. Награждение должно быть ступенчатым, поэтапным.</a:t>
            </a:r>
          </a:p>
          <a:p>
            <a:pPr algn="ctr"/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Отраслевой комитет</a:t>
            </a:r>
          </a:p>
          <a:p>
            <a:pPr>
              <a:buFontTx/>
              <a:buChar char="-"/>
            </a:pPr>
            <a:r>
              <a:rPr lang="ru-RU" sz="2800" dirty="0" smtClean="0"/>
              <a:t>Областная организация профсоюзов (Федерация организаций профсоюзов Костромской области)</a:t>
            </a:r>
          </a:p>
          <a:p>
            <a:pPr>
              <a:buFontTx/>
              <a:buChar char="-"/>
            </a:pPr>
            <a:r>
              <a:rPr lang="ru-RU" sz="2800" dirty="0" smtClean="0"/>
              <a:t> Федерация Независимых Профсоюзов России</a:t>
            </a:r>
          </a:p>
          <a:p>
            <a:pPr algn="ctr"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107157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ОРГАНИЗАЦИЯ  ПРОФСОЮЗНОЙ  СТАТИСТИКИ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8399366" cy="5357850"/>
          </a:xfrm>
        </p:spPr>
        <p:txBody>
          <a:bodyPr/>
          <a:lstStyle/>
          <a:p>
            <a:pPr algn="ctr"/>
            <a:r>
              <a:rPr lang="ru-RU" u="sng" dirty="0" smtClean="0"/>
              <a:t>Формы отчетов:</a:t>
            </a:r>
          </a:p>
          <a:p>
            <a:pPr>
              <a:buFontTx/>
              <a:buChar char="-"/>
            </a:pPr>
            <a:r>
              <a:rPr lang="ru-RU" dirty="0" smtClean="0"/>
              <a:t> По итогам отчетов и выборов (формы с буквами ОВ, 1ОВ, 2ОВ, 3ОВ, 4ОВ, 5ОВ, 6ОВ)</a:t>
            </a:r>
          </a:p>
          <a:p>
            <a:pPr>
              <a:buFontTx/>
              <a:buChar char="-"/>
            </a:pPr>
            <a:r>
              <a:rPr lang="ru-RU" dirty="0" smtClean="0"/>
              <a:t>  формы статистических отчетов – ежегодно с буквами СП, 1СП, 2СП, 3СП, 4СП, 5СП</a:t>
            </a:r>
          </a:p>
          <a:p>
            <a:pPr>
              <a:buFontTx/>
              <a:buChar char="-"/>
            </a:pPr>
            <a:r>
              <a:rPr lang="ru-RU" dirty="0" smtClean="0"/>
              <a:t> отчет по финансовой работе (форма 1ПБ)</a:t>
            </a:r>
          </a:p>
          <a:p>
            <a:pPr>
              <a:buFontTx/>
              <a:buChar char="-"/>
            </a:pPr>
            <a:r>
              <a:rPr lang="ru-RU" dirty="0" smtClean="0"/>
              <a:t> отчет о правозащитной работе (форма 4ПИ)</a:t>
            </a:r>
          </a:p>
          <a:p>
            <a:pPr>
              <a:buFontTx/>
              <a:buChar char="-"/>
            </a:pPr>
            <a:r>
              <a:rPr lang="ru-RU" dirty="0" smtClean="0"/>
              <a:t> отчет по охране труда (форма 19 ТИ)</a:t>
            </a:r>
          </a:p>
          <a:p>
            <a:pPr>
              <a:buFontTx/>
              <a:buChar char="-"/>
            </a:pPr>
            <a:r>
              <a:rPr lang="ru-RU" dirty="0" smtClean="0"/>
              <a:t> отчет по колдоговорной компании (ТДКО)</a:t>
            </a:r>
          </a:p>
          <a:p>
            <a:pPr>
              <a:buFontTx/>
              <a:buChar char="-"/>
            </a:pPr>
            <a:r>
              <a:rPr lang="ru-RU" dirty="0" smtClean="0"/>
              <a:t> формы списков для формирования единого кадрового реестра (форма 1ПК,2ПК, 3ПК)</a:t>
            </a:r>
          </a:p>
          <a:p>
            <a:pPr>
              <a:buFontTx/>
              <a:buChar char="-"/>
            </a:pPr>
            <a:r>
              <a:rPr lang="ru-RU" dirty="0" smtClean="0"/>
              <a:t> отчет о наличии информационных ресурсов (1ИР)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595</Words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ОРГАНИЗАЦИОННАЯ    РАБОТА  В   ПРОФСОЮЗНОЙ   ОРГАНИЗАЦИИ</vt:lpstr>
      <vt:lpstr>Планирование    работы</vt:lpstr>
      <vt:lpstr>ПРОВЕДЕНИЕ    МЕРОПРИЯТИЙ</vt:lpstr>
      <vt:lpstr>ДЕЛОПРОИЗВОДСТВО</vt:lpstr>
      <vt:lpstr>ОБРАЗЕЦ НАПИСАНИЯ ЗАЯВЛЕНИЙ О ВСТУПЛЕНИИ В ПРОФСОЮЗ</vt:lpstr>
      <vt:lpstr>Образец написания заявления о перечислении профсоюзных взносов</vt:lpstr>
      <vt:lpstr>УЧЕТ  ЧЛЕНОВ  ПРОФСОЮЗА</vt:lpstr>
      <vt:lpstr>НАГРАЖДЕНИЕ  ПРОФСОЮЗНОГО  АКТИВА</vt:lpstr>
      <vt:lpstr>ОРГАНИЗАЦИЯ  ПРОФСОЮЗНОЙ  СТАТИСТИКИ</vt:lpstr>
      <vt:lpstr>Проведение заседаний профкома, собраний,конференций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   РАБОТА  В   ПРОФСОЮЗНОЙ   ОРГАНИЗАЦИИ</dc:title>
  <dc:creator>Мастер</dc:creator>
  <cp:lastModifiedBy>Мастер</cp:lastModifiedBy>
  <cp:revision>27</cp:revision>
  <dcterms:created xsi:type="dcterms:W3CDTF">2014-11-24T08:49:01Z</dcterms:created>
  <dcterms:modified xsi:type="dcterms:W3CDTF">2014-11-24T11:40:47Z</dcterms:modified>
</cp:coreProperties>
</file>